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embeddedFontLst>
    <p:embeddedFont>
      <p:font typeface="Helvetica Neue"/>
      <p:regular r:id="rId19"/>
      <p:bold r:id="rId20"/>
      <p:italic r:id="rId21"/>
      <p:boldItalic r:id="rId22"/>
    </p:embeddedFont>
    <p:embeddedFont>
      <p:font typeface="Lexend"/>
      <p:regular r:id="rId23"/>
      <p:bold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HelveticaNeue-bold.fntdata"/><Relationship Id="rId11" Type="http://schemas.openxmlformats.org/officeDocument/2006/relationships/slide" Target="slides/slide6.xml"/><Relationship Id="rId22" Type="http://schemas.openxmlformats.org/officeDocument/2006/relationships/font" Target="fonts/HelveticaNeue-boldItalic.fntdata"/><Relationship Id="rId10" Type="http://schemas.openxmlformats.org/officeDocument/2006/relationships/slide" Target="slides/slide5.xml"/><Relationship Id="rId21" Type="http://schemas.openxmlformats.org/officeDocument/2006/relationships/font" Target="fonts/HelveticaNeue-italic.fntdata"/><Relationship Id="rId13" Type="http://schemas.openxmlformats.org/officeDocument/2006/relationships/slide" Target="slides/slide8.xml"/><Relationship Id="rId24" Type="http://schemas.openxmlformats.org/officeDocument/2006/relationships/font" Target="fonts/Lexend-bold.fntdata"/><Relationship Id="rId12" Type="http://schemas.openxmlformats.org/officeDocument/2006/relationships/slide" Target="slides/slide7.xml"/><Relationship Id="rId23" Type="http://schemas.openxmlformats.org/officeDocument/2006/relationships/font" Target="fonts/Lexend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HelveticaNeue-regular.fntdata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0839fae5fd_0_5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20839fae5fd_0_5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dce6aa5e45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1dce6aa5e45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1dce6aa5e45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1dce6aa5e45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05615e7e27_0_23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6" name="Google Shape;216;g205615e7e27_0_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05615e7e27_0_4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05615e7e27_0_4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205615e7e27_0_3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205615e7e27_0_3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dce6aa5e4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dce6aa5e4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05615e7e27_0_4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205615e7e27_0_4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0839fae5fd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0839fae5fd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0839fae5fd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20839fae5fd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0839fae5fd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20839fae5fd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0839fae5fd_0_5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20839fae5fd_0_5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">
  <p:cSld name="CUSTOM_1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616500" y="368825"/>
            <a:ext cx="6484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503750" y="1514750"/>
            <a:ext cx="7873200" cy="305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7.pn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7" Type="http://schemas.openxmlformats.org/officeDocument/2006/relationships/image" Target="../media/image3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3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27.png"/><Relationship Id="rId6" Type="http://schemas.openxmlformats.org/officeDocument/2006/relationships/image" Target="../media/image2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30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13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8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3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1.png"/><Relationship Id="rId6" Type="http://schemas.openxmlformats.org/officeDocument/2006/relationships/image" Target="../media/image8.gif"/></Relationships>
</file>

<file path=ppt/slides/_rels/slide6.xml.rels><?xml version="1.0" encoding="UTF-8" standalone="yes"?><Relationships xmlns="http://schemas.openxmlformats.org/package/2006/relationships"><Relationship Id="rId10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9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7.png"/><Relationship Id="rId7" Type="http://schemas.openxmlformats.org/officeDocument/2006/relationships/image" Target="../media/image21.png"/><Relationship Id="rId8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0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image" Target="../media/image10.png"/><Relationship Id="rId9" Type="http://schemas.openxmlformats.org/officeDocument/2006/relationships/image" Target="../media/image29.png"/><Relationship Id="rId5" Type="http://schemas.openxmlformats.org/officeDocument/2006/relationships/image" Target="../media/image37.png"/><Relationship Id="rId6" Type="http://schemas.openxmlformats.org/officeDocument/2006/relationships/image" Target="../media/image18.png"/><Relationship Id="rId7" Type="http://schemas.openxmlformats.org/officeDocument/2006/relationships/image" Target="../media/image38.png"/><Relationship Id="rId8" Type="http://schemas.openxmlformats.org/officeDocument/2006/relationships/image" Target="../media/image2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39.png"/><Relationship Id="rId6" Type="http://schemas.openxmlformats.org/officeDocument/2006/relationships/image" Target="../media/image40.png"/><Relationship Id="rId7" Type="http://schemas.openxmlformats.org/officeDocument/2006/relationships/image" Target="../media/image32.png"/><Relationship Id="rId8" Type="http://schemas.openxmlformats.org/officeDocument/2006/relationships/image" Target="../media/image3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9" Type="http://schemas.openxmlformats.org/officeDocument/2006/relationships/image" Target="../media/image20.png"/><Relationship Id="rId5" Type="http://schemas.openxmlformats.org/officeDocument/2006/relationships/image" Target="../media/image16.png"/><Relationship Id="rId6" Type="http://schemas.openxmlformats.org/officeDocument/2006/relationships/image" Target="../media/image23.png"/><Relationship Id="rId7" Type="http://schemas.openxmlformats.org/officeDocument/2006/relationships/image" Target="../media/image19.png"/><Relationship Id="rId8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14"/>
          <p:cNvPicPr preferRelativeResize="0"/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>
            <a:off x="-6" y="0"/>
            <a:ext cx="751345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2386800" cy="51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53000" y="436800"/>
            <a:ext cx="3890443" cy="2235800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4"/>
          <p:cNvSpPr txBox="1"/>
          <p:nvPr/>
        </p:nvSpPr>
        <p:spPr>
          <a:xfrm>
            <a:off x="4807325" y="3180825"/>
            <a:ext cx="37971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6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Proyecto final Distrito 13</a:t>
            </a:r>
            <a:r>
              <a:rPr lang="es">
                <a:solidFill>
                  <a:srgbClr val="FF8700"/>
                </a:solidFill>
                <a:latin typeface="Lexend"/>
                <a:ea typeface="Lexend"/>
                <a:cs typeface="Lexend"/>
                <a:sym typeface="Lexend"/>
              </a:rPr>
              <a:t> </a:t>
            </a:r>
            <a:endParaRPr>
              <a:solidFill>
                <a:srgbClr val="FF8700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1" name="Google Shape;61;p14"/>
          <p:cNvSpPr txBox="1"/>
          <p:nvPr/>
        </p:nvSpPr>
        <p:spPr>
          <a:xfrm>
            <a:off x="67250" y="3675575"/>
            <a:ext cx="3429000" cy="14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9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Integrantes:</a:t>
            </a:r>
            <a:endParaRPr b="1" sz="19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241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Lexend"/>
              <a:buChar char="★"/>
            </a:pPr>
            <a:r>
              <a:rPr b="1" lang="es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Valeria Gonzalez	</a:t>
            </a:r>
            <a:endParaRPr b="1" sz="12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241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Lexend"/>
              <a:buChar char="★"/>
            </a:pPr>
            <a:r>
              <a:rPr b="1" lang="es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María Ojie</a:t>
            </a:r>
            <a:endParaRPr b="1" sz="12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241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Lexend"/>
              <a:buChar char="★"/>
            </a:pPr>
            <a:r>
              <a:rPr b="1" lang="es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Sarasuadi Vargas	</a:t>
            </a:r>
            <a:endParaRPr b="1" sz="12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241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Lexend"/>
              <a:buChar char="★"/>
            </a:pPr>
            <a:r>
              <a:rPr b="1" lang="es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Marina Gonzalez Infantino</a:t>
            </a:r>
            <a:endParaRPr b="1" sz="12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241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Lexend"/>
              <a:buChar char="★"/>
            </a:pPr>
            <a:r>
              <a:rPr b="1" lang="es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Maria Lucia Vicentin</a:t>
            </a:r>
            <a:endParaRPr b="1" sz="12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3"/>
          <p:cNvSpPr/>
          <p:nvPr/>
        </p:nvSpPr>
        <p:spPr>
          <a:xfrm>
            <a:off x="2720075" y="486675"/>
            <a:ext cx="6423900" cy="1242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Logo keepcoding nuevo solo círculo (1).png" id="181" name="Google Shape;181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580100" y="4125125"/>
            <a:ext cx="2023901" cy="1379626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3"/>
          <p:cNvSpPr txBox="1"/>
          <p:nvPr/>
        </p:nvSpPr>
        <p:spPr>
          <a:xfrm>
            <a:off x="3040000" y="105325"/>
            <a:ext cx="5620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666666"/>
                </a:solidFill>
                <a:latin typeface="Lexend"/>
                <a:ea typeface="Lexend"/>
                <a:cs typeface="Lexend"/>
                <a:sym typeface="Lexend"/>
              </a:rPr>
              <a:t>Proyecto final Distrito 13</a:t>
            </a:r>
            <a:r>
              <a:rPr lang="es">
                <a:solidFill>
                  <a:srgbClr val="FF8700"/>
                </a:solidFill>
                <a:latin typeface="Lexend"/>
                <a:ea typeface="Lexend"/>
                <a:cs typeface="Lexend"/>
                <a:sym typeface="Lexend"/>
              </a:rPr>
              <a:t> </a:t>
            </a:r>
            <a:endParaRPr>
              <a:solidFill>
                <a:srgbClr val="FF8700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183" name="Google Shape;183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2386800" cy="515350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3"/>
          <p:cNvSpPr txBox="1"/>
          <p:nvPr/>
        </p:nvSpPr>
        <p:spPr>
          <a:xfrm>
            <a:off x="539225" y="914825"/>
            <a:ext cx="6704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chemeClr val="accent4"/>
                </a:solidFill>
                <a:latin typeface="Lexend"/>
                <a:ea typeface="Lexend"/>
                <a:cs typeface="Lexend"/>
                <a:sym typeface="Lexend"/>
              </a:rPr>
              <a:t>Visualización</a:t>
            </a:r>
            <a:r>
              <a:rPr b="1" lang="es" sz="1800">
                <a:solidFill>
                  <a:schemeClr val="accent4"/>
                </a:solidFill>
                <a:latin typeface="Lexend"/>
                <a:ea typeface="Lexend"/>
                <a:cs typeface="Lexend"/>
                <a:sym typeface="Lexend"/>
              </a:rPr>
              <a:t> de métricas</a:t>
            </a:r>
            <a:endParaRPr b="1" sz="1800">
              <a:solidFill>
                <a:srgbClr val="666666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85" name="Google Shape;185;p23"/>
          <p:cNvSpPr txBox="1"/>
          <p:nvPr/>
        </p:nvSpPr>
        <p:spPr>
          <a:xfrm>
            <a:off x="539225" y="1539200"/>
            <a:ext cx="36819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latin typeface="Lexend"/>
                <a:ea typeface="Lexend"/>
                <a:cs typeface="Lexend"/>
                <a:sym typeface="Lexend"/>
              </a:rPr>
              <a:t>Campos calculados:</a:t>
            </a:r>
            <a:endParaRPr sz="1200">
              <a:latin typeface="Lexend"/>
              <a:ea typeface="Lexend"/>
              <a:cs typeface="Lexend"/>
              <a:sym typeface="Lexend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Lexend"/>
              <a:buChar char="-"/>
            </a:pPr>
            <a:r>
              <a:rPr lang="es" sz="1200">
                <a:latin typeface="Lexend"/>
                <a:ea typeface="Lexend"/>
                <a:cs typeface="Lexend"/>
                <a:sym typeface="Lexend"/>
              </a:rPr>
              <a:t>Latitud float</a:t>
            </a:r>
            <a:endParaRPr sz="1200">
              <a:latin typeface="Lexend"/>
              <a:ea typeface="Lexend"/>
              <a:cs typeface="Lexend"/>
              <a:sym typeface="Lexend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Lexend"/>
              <a:buChar char="-"/>
            </a:pPr>
            <a:r>
              <a:rPr lang="es" sz="1200">
                <a:latin typeface="Lexend"/>
                <a:ea typeface="Lexend"/>
                <a:cs typeface="Lexend"/>
                <a:sym typeface="Lexend"/>
              </a:rPr>
              <a:t>Longitud float</a:t>
            </a:r>
            <a:endParaRPr sz="1200">
              <a:latin typeface="Lexend"/>
              <a:ea typeface="Lexend"/>
              <a:cs typeface="Lexend"/>
              <a:sym typeface="Lexend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Lexend"/>
              <a:buChar char="-"/>
            </a:pPr>
            <a:r>
              <a:rPr lang="es" sz="1200">
                <a:latin typeface="Lexend"/>
                <a:ea typeface="Lexend"/>
                <a:cs typeface="Lexend"/>
                <a:sym typeface="Lexend"/>
              </a:rPr>
              <a:t>Precio total: SUM(Price+Cleaning</a:t>
            </a:r>
            <a:r>
              <a:rPr lang="es" sz="1200">
                <a:latin typeface="Lexend"/>
                <a:ea typeface="Lexend"/>
                <a:cs typeface="Lexend"/>
                <a:sym typeface="Lexend"/>
              </a:rPr>
              <a:t> Fee</a:t>
            </a:r>
            <a:r>
              <a:rPr lang="es" sz="1200">
                <a:latin typeface="Lexend"/>
                <a:ea typeface="Lexend"/>
                <a:cs typeface="Lexend"/>
                <a:sym typeface="Lexend"/>
              </a:rPr>
              <a:t>+Security Deposit)</a:t>
            </a:r>
            <a:endParaRPr sz="1200"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latin typeface="Lexend"/>
                <a:ea typeface="Lexend"/>
                <a:cs typeface="Lexend"/>
                <a:sym typeface="Lexend"/>
              </a:rPr>
              <a:t>7 hojas de trabajo combinadas en un dashboard</a:t>
            </a:r>
            <a:endParaRPr sz="1200"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latin typeface="Lexend"/>
                <a:ea typeface="Lexend"/>
                <a:cs typeface="Lexend"/>
                <a:sym typeface="Lexend"/>
              </a:rPr>
              <a:t>Dos filtros: Tipo de propiedad y Barrio</a:t>
            </a:r>
            <a:endParaRPr sz="1200"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186" name="Google Shape;186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36550" y="3622475"/>
            <a:ext cx="927826" cy="1379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06850" y="3571097"/>
            <a:ext cx="1761575" cy="15341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318475" y="970800"/>
            <a:ext cx="4585526" cy="3656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4"/>
          <p:cNvSpPr/>
          <p:nvPr/>
        </p:nvSpPr>
        <p:spPr>
          <a:xfrm>
            <a:off x="2720075" y="486675"/>
            <a:ext cx="6423900" cy="1242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Logo keepcoding nuevo solo círculo (1).png" id="194" name="Google Shape;194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580100" y="4125125"/>
            <a:ext cx="2023901" cy="1379626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24"/>
          <p:cNvSpPr txBox="1"/>
          <p:nvPr/>
        </p:nvSpPr>
        <p:spPr>
          <a:xfrm>
            <a:off x="3040000" y="105325"/>
            <a:ext cx="5620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666666"/>
                </a:solidFill>
                <a:latin typeface="Lexend"/>
                <a:ea typeface="Lexend"/>
                <a:cs typeface="Lexend"/>
                <a:sym typeface="Lexend"/>
              </a:rPr>
              <a:t>Proyecto final Distrito 13</a:t>
            </a:r>
            <a:r>
              <a:rPr lang="es">
                <a:solidFill>
                  <a:srgbClr val="FF8700"/>
                </a:solidFill>
                <a:latin typeface="Lexend"/>
                <a:ea typeface="Lexend"/>
                <a:cs typeface="Lexend"/>
                <a:sym typeface="Lexend"/>
              </a:rPr>
              <a:t> </a:t>
            </a:r>
            <a:endParaRPr>
              <a:solidFill>
                <a:srgbClr val="FF8700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196" name="Google Shape;196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2386800" cy="51535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4"/>
          <p:cNvSpPr txBox="1"/>
          <p:nvPr/>
        </p:nvSpPr>
        <p:spPr>
          <a:xfrm>
            <a:off x="539225" y="914825"/>
            <a:ext cx="6704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chemeClr val="accent4"/>
                </a:solidFill>
                <a:latin typeface="Lexend"/>
                <a:ea typeface="Lexend"/>
                <a:cs typeface="Lexend"/>
                <a:sym typeface="Lexend"/>
              </a:rPr>
              <a:t>Respuesta a la empresa</a:t>
            </a:r>
            <a:endParaRPr b="1" sz="1800">
              <a:solidFill>
                <a:srgbClr val="666666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98" name="Google Shape;198;p24"/>
          <p:cNvSpPr txBox="1"/>
          <p:nvPr/>
        </p:nvSpPr>
        <p:spPr>
          <a:xfrm>
            <a:off x="832100" y="1776000"/>
            <a:ext cx="55194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latin typeface="Lexend"/>
                <a:ea typeface="Lexend"/>
                <a:cs typeface="Lexend"/>
                <a:sym typeface="Lexend"/>
              </a:rPr>
              <a:t>A partir del modelo de regresión lineal, se observó que las variables que mejor predicen el precio de una vivienda son:</a:t>
            </a:r>
            <a:endParaRPr sz="1200"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Lexend"/>
              <a:ea typeface="Lexend"/>
              <a:cs typeface="Lexend"/>
              <a:sym typeface="Lexend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Lexend"/>
              <a:buChar char="-"/>
            </a:pPr>
            <a:r>
              <a:rPr lang="es" sz="1200">
                <a:latin typeface="Lexend"/>
                <a:ea typeface="Lexend"/>
                <a:cs typeface="Lexend"/>
                <a:sym typeface="Lexend"/>
              </a:rPr>
              <a:t>El </a:t>
            </a:r>
            <a:r>
              <a:rPr lang="es" sz="1200">
                <a:latin typeface="Lexend"/>
                <a:ea typeface="Lexend"/>
                <a:cs typeface="Lexend"/>
                <a:sym typeface="Lexend"/>
              </a:rPr>
              <a:t>número</a:t>
            </a:r>
            <a:r>
              <a:rPr lang="es" sz="1200">
                <a:latin typeface="Lexend"/>
                <a:ea typeface="Lexend"/>
                <a:cs typeface="Lexend"/>
                <a:sym typeface="Lexend"/>
              </a:rPr>
              <a:t> de </a:t>
            </a:r>
            <a:r>
              <a:rPr lang="es" sz="1200">
                <a:latin typeface="Lexend"/>
                <a:ea typeface="Lexend"/>
                <a:cs typeface="Lexend"/>
                <a:sym typeface="Lexend"/>
              </a:rPr>
              <a:t>huéspedes</a:t>
            </a:r>
            <a:endParaRPr sz="1200">
              <a:latin typeface="Lexend"/>
              <a:ea typeface="Lexend"/>
              <a:cs typeface="Lexend"/>
              <a:sym typeface="Lexend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Lexend"/>
              <a:buChar char="-"/>
            </a:pPr>
            <a:r>
              <a:rPr lang="es" sz="1200">
                <a:latin typeface="Lexend"/>
                <a:ea typeface="Lexend"/>
                <a:cs typeface="Lexend"/>
                <a:sym typeface="Lexend"/>
              </a:rPr>
              <a:t>El </a:t>
            </a:r>
            <a:r>
              <a:rPr lang="es" sz="1200">
                <a:latin typeface="Lexend"/>
                <a:ea typeface="Lexend"/>
                <a:cs typeface="Lexend"/>
                <a:sym typeface="Lexend"/>
              </a:rPr>
              <a:t>número</a:t>
            </a:r>
            <a:r>
              <a:rPr lang="es" sz="1200">
                <a:latin typeface="Lexend"/>
                <a:ea typeface="Lexend"/>
                <a:cs typeface="Lexend"/>
                <a:sym typeface="Lexend"/>
              </a:rPr>
              <a:t> de camas</a:t>
            </a:r>
            <a:endParaRPr sz="1200">
              <a:latin typeface="Lexend"/>
              <a:ea typeface="Lexend"/>
              <a:cs typeface="Lexend"/>
              <a:sym typeface="Lexend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Lexend"/>
              <a:buChar char="-"/>
            </a:pPr>
            <a:r>
              <a:rPr lang="es" sz="1200">
                <a:latin typeface="Lexend"/>
                <a:ea typeface="Lexend"/>
                <a:cs typeface="Lexend"/>
                <a:sym typeface="Lexend"/>
              </a:rPr>
              <a:t>El </a:t>
            </a:r>
            <a:r>
              <a:rPr lang="es" sz="1200">
                <a:latin typeface="Lexend"/>
                <a:ea typeface="Lexend"/>
                <a:cs typeface="Lexend"/>
                <a:sym typeface="Lexend"/>
              </a:rPr>
              <a:t>número</a:t>
            </a:r>
            <a:r>
              <a:rPr lang="es" sz="1200">
                <a:latin typeface="Lexend"/>
                <a:ea typeface="Lexend"/>
                <a:cs typeface="Lexend"/>
                <a:sym typeface="Lexend"/>
              </a:rPr>
              <a:t> de habitaciones</a:t>
            </a:r>
            <a:endParaRPr sz="1200">
              <a:latin typeface="Lexend"/>
              <a:ea typeface="Lexend"/>
              <a:cs typeface="Lexend"/>
              <a:sym typeface="Lexend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Lexend"/>
              <a:buChar char="-"/>
            </a:pPr>
            <a:r>
              <a:rPr lang="es" sz="1200">
                <a:latin typeface="Lexend"/>
                <a:ea typeface="Lexend"/>
                <a:cs typeface="Lexend"/>
                <a:sym typeface="Lexend"/>
              </a:rPr>
              <a:t>La tarifa de limpieza</a:t>
            </a:r>
            <a:endParaRPr sz="1200">
              <a:latin typeface="Lexend"/>
              <a:ea typeface="Lexend"/>
              <a:cs typeface="Lexend"/>
              <a:sym typeface="Lexend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Lexend"/>
              <a:buChar char="-"/>
            </a:pPr>
            <a:r>
              <a:rPr lang="es" sz="1200">
                <a:latin typeface="Lexend"/>
                <a:ea typeface="Lexend"/>
                <a:cs typeface="Lexend"/>
                <a:sym typeface="Lexend"/>
              </a:rPr>
              <a:t>El </a:t>
            </a:r>
            <a:r>
              <a:rPr lang="es" sz="1200">
                <a:latin typeface="Lexend"/>
                <a:ea typeface="Lexend"/>
                <a:cs typeface="Lexend"/>
                <a:sym typeface="Lexend"/>
              </a:rPr>
              <a:t>depósito</a:t>
            </a:r>
            <a:endParaRPr sz="1200"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199" name="Google Shape;199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78245" y="2571750"/>
            <a:ext cx="3582255" cy="2015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5"/>
          <p:cNvSpPr/>
          <p:nvPr/>
        </p:nvSpPr>
        <p:spPr>
          <a:xfrm>
            <a:off x="2720075" y="486675"/>
            <a:ext cx="6423900" cy="1242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Logo keepcoding nuevo solo círculo (1).png" id="205" name="Google Shape;205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580100" y="4125125"/>
            <a:ext cx="2023901" cy="1379626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25"/>
          <p:cNvSpPr txBox="1"/>
          <p:nvPr/>
        </p:nvSpPr>
        <p:spPr>
          <a:xfrm>
            <a:off x="3040000" y="105325"/>
            <a:ext cx="5620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666666"/>
                </a:solidFill>
                <a:latin typeface="Lexend"/>
                <a:ea typeface="Lexend"/>
                <a:cs typeface="Lexend"/>
                <a:sym typeface="Lexend"/>
              </a:rPr>
              <a:t>Proyecto final Distrito 13</a:t>
            </a:r>
            <a:r>
              <a:rPr lang="es">
                <a:solidFill>
                  <a:srgbClr val="FF8700"/>
                </a:solidFill>
                <a:latin typeface="Lexend"/>
                <a:ea typeface="Lexend"/>
                <a:cs typeface="Lexend"/>
                <a:sym typeface="Lexend"/>
              </a:rPr>
              <a:t> </a:t>
            </a:r>
            <a:endParaRPr>
              <a:solidFill>
                <a:srgbClr val="FF8700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207" name="Google Shape;207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2386800" cy="515350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5"/>
          <p:cNvSpPr txBox="1"/>
          <p:nvPr/>
        </p:nvSpPr>
        <p:spPr>
          <a:xfrm>
            <a:off x="539225" y="914825"/>
            <a:ext cx="6704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chemeClr val="accent4"/>
                </a:solidFill>
                <a:latin typeface="Lexend"/>
                <a:ea typeface="Lexend"/>
                <a:cs typeface="Lexend"/>
                <a:sym typeface="Lexend"/>
              </a:rPr>
              <a:t>Conclusiones y aprendizajes</a:t>
            </a:r>
            <a:endParaRPr b="1" sz="1800">
              <a:solidFill>
                <a:srgbClr val="666666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09" name="Google Shape;209;p25"/>
          <p:cNvSpPr txBox="1"/>
          <p:nvPr/>
        </p:nvSpPr>
        <p:spPr>
          <a:xfrm>
            <a:off x="612450" y="1625550"/>
            <a:ext cx="4531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latin typeface="Lexend"/>
                <a:ea typeface="Lexend"/>
                <a:cs typeface="Lexend"/>
                <a:sym typeface="Lexend"/>
              </a:rPr>
              <a:t>Generación de un modelo de regresión lineal aceptable considerando las herramientas y el tiempo dispuesto.</a:t>
            </a:r>
            <a:endParaRPr sz="12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10" name="Google Shape;210;p25"/>
          <p:cNvSpPr txBox="1"/>
          <p:nvPr/>
        </p:nvSpPr>
        <p:spPr>
          <a:xfrm>
            <a:off x="657575" y="2277375"/>
            <a:ext cx="27714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Aspectos a mejorar</a:t>
            </a:r>
            <a:endParaRPr sz="12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Lecciones aprendidas</a:t>
            </a:r>
            <a:endParaRPr sz="12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211" name="Google Shape;211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29222" y="1292600"/>
            <a:ext cx="1038600" cy="103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4325" y="3491800"/>
            <a:ext cx="1195750" cy="1195750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25"/>
          <p:cNvSpPr txBox="1"/>
          <p:nvPr/>
        </p:nvSpPr>
        <p:spPr>
          <a:xfrm>
            <a:off x="3501150" y="2581075"/>
            <a:ext cx="5260800" cy="22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solidFill>
                  <a:schemeClr val="accent4"/>
                </a:solidFill>
                <a:latin typeface="Lexend"/>
                <a:ea typeface="Lexend"/>
                <a:cs typeface="Lexend"/>
                <a:sym typeface="Lexend"/>
              </a:rPr>
              <a:t>Comprobación de suposiciones iniciales:</a:t>
            </a:r>
            <a:endParaRPr b="1" sz="1200">
              <a:solidFill>
                <a:schemeClr val="accent4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298450" lvl="0" marL="457200" marR="0" rtl="0" algn="just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exend"/>
              <a:buChar char="❌"/>
            </a:pPr>
            <a:r>
              <a:rPr lang="es" sz="11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Los </a:t>
            </a:r>
            <a:r>
              <a:rPr lang="es" sz="11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barrios</a:t>
            </a:r>
            <a:r>
              <a:rPr lang="es" sz="11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 más céntricos serán más caros.</a:t>
            </a:r>
            <a:endParaRPr sz="11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298450" lvl="0" marL="457200" rtl="0" algn="just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exend"/>
              <a:buChar char="✅"/>
            </a:pPr>
            <a:r>
              <a:rPr lang="es" sz="11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Los inmuebles con espacios abiertos (casas, chalets, etc.) serán en promedio más caros que los inmuebles sin ellos (apartamentos, dormitorios, etc.) </a:t>
            </a:r>
            <a:endParaRPr sz="11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298450" lvl="0" marL="457200" rtl="0" algn="just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exend"/>
              <a:buChar char="✅"/>
            </a:pPr>
            <a:r>
              <a:rPr lang="es" sz="11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A mayor cantidad de huéspedes permitidos, mayor será el precio del inmueble.</a:t>
            </a:r>
            <a:endParaRPr sz="11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298450" lvl="0" marL="457200" rtl="0" algn="just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exend"/>
              <a:buChar char="❌"/>
            </a:pPr>
            <a:r>
              <a:rPr lang="es" sz="11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Los inmuebles que ofrezcan camas normales serán más caros.</a:t>
            </a:r>
            <a:endParaRPr sz="11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298450" lvl="0" marL="457200" rtl="0" algn="just">
              <a:lnSpc>
                <a:spcPct val="100000"/>
              </a:lnSpc>
              <a:spcBef>
                <a:spcPts val="700"/>
              </a:spcBef>
              <a:spcAft>
                <a:spcPts val="700"/>
              </a:spcAft>
              <a:buClr>
                <a:schemeClr val="dk1"/>
              </a:buClr>
              <a:buSzPts val="1100"/>
              <a:buFont typeface="Lexend"/>
              <a:buChar char="❌"/>
            </a:pPr>
            <a:r>
              <a:rPr lang="es" sz="11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Los barrios, en promedio, más caros tendrán mejores reseñas.</a:t>
            </a:r>
            <a:endParaRPr sz="11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6"/>
          <p:cNvSpPr txBox="1"/>
          <p:nvPr>
            <p:ph type="title"/>
          </p:nvPr>
        </p:nvSpPr>
        <p:spPr>
          <a:xfrm>
            <a:off x="311700" y="1345375"/>
            <a:ext cx="8520600" cy="16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s" sz="4200">
                <a:latin typeface="Lexend"/>
                <a:ea typeface="Lexend"/>
                <a:cs typeface="Lexend"/>
                <a:sym typeface="Lexend"/>
              </a:rPr>
              <a:t>¡Muchas gracias!</a:t>
            </a:r>
            <a:endParaRPr sz="4200"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 sz="3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Logo keepcoding nuevo solo círculo (1).png" id="219" name="Google Shape;219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580100" y="4125125"/>
            <a:ext cx="2023901" cy="1379626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26"/>
          <p:cNvSpPr/>
          <p:nvPr/>
        </p:nvSpPr>
        <p:spPr>
          <a:xfrm>
            <a:off x="2720075" y="486675"/>
            <a:ext cx="6423900" cy="1242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26"/>
          <p:cNvSpPr txBox="1"/>
          <p:nvPr/>
        </p:nvSpPr>
        <p:spPr>
          <a:xfrm>
            <a:off x="3040000" y="105325"/>
            <a:ext cx="5620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666666"/>
                </a:solidFill>
                <a:latin typeface="Lexend"/>
                <a:ea typeface="Lexend"/>
                <a:cs typeface="Lexend"/>
                <a:sym typeface="Lexend"/>
              </a:rPr>
              <a:t>Proyecto final Distrito 13</a:t>
            </a:r>
            <a:r>
              <a:rPr lang="es">
                <a:solidFill>
                  <a:srgbClr val="FF8700"/>
                </a:solidFill>
                <a:latin typeface="Lexend"/>
                <a:ea typeface="Lexend"/>
                <a:cs typeface="Lexend"/>
                <a:sym typeface="Lexend"/>
              </a:rPr>
              <a:t> </a:t>
            </a:r>
            <a:endParaRPr>
              <a:solidFill>
                <a:srgbClr val="FF8700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222" name="Google Shape;222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2386800" cy="51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28424" y="2571750"/>
            <a:ext cx="2487143" cy="2264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/>
        </p:nvSpPr>
        <p:spPr>
          <a:xfrm>
            <a:off x="2023800" y="1099800"/>
            <a:ext cx="5096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chemeClr val="accent4"/>
                </a:solidFill>
                <a:latin typeface="Lexend"/>
                <a:ea typeface="Lexend"/>
                <a:cs typeface="Lexend"/>
                <a:sym typeface="Lexend"/>
              </a:rPr>
              <a:t>Caso de empresa</a:t>
            </a:r>
            <a:endParaRPr b="1" sz="1800">
              <a:solidFill>
                <a:schemeClr val="accent4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7" name="Google Shape;67;p15"/>
          <p:cNvSpPr/>
          <p:nvPr/>
        </p:nvSpPr>
        <p:spPr>
          <a:xfrm>
            <a:off x="2720075" y="486675"/>
            <a:ext cx="6423900" cy="1242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Logo keepcoding nuevo solo círculo (1).png" id="68" name="Google Shape;68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580100" y="4125125"/>
            <a:ext cx="2023901" cy="1379626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5"/>
          <p:cNvSpPr txBox="1"/>
          <p:nvPr/>
        </p:nvSpPr>
        <p:spPr>
          <a:xfrm>
            <a:off x="1090500" y="1899675"/>
            <a:ext cx="69630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Lexend"/>
                <a:ea typeface="Lexend"/>
                <a:cs typeface="Lexend"/>
                <a:sym typeface="Lexend"/>
              </a:rPr>
              <a:t>Una empresa nos ha pedido averiguar cuáles son las variables más relevantes para desarrollar una herramienta predictiva mediante la cual un nuevo anfitrión pueda introducir las características de su inmueble y obtener un precio pertinente.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70" name="Google Shape;70;p15"/>
          <p:cNvSpPr txBox="1"/>
          <p:nvPr/>
        </p:nvSpPr>
        <p:spPr>
          <a:xfrm>
            <a:off x="3040000" y="105325"/>
            <a:ext cx="5620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666666"/>
                </a:solidFill>
                <a:latin typeface="Lexend"/>
                <a:ea typeface="Lexend"/>
                <a:cs typeface="Lexend"/>
                <a:sym typeface="Lexend"/>
              </a:rPr>
              <a:t>Proyecto final Distrito 13</a:t>
            </a:r>
            <a:r>
              <a:rPr lang="es">
                <a:solidFill>
                  <a:srgbClr val="FF8700"/>
                </a:solidFill>
                <a:latin typeface="Lexend"/>
                <a:ea typeface="Lexend"/>
                <a:cs typeface="Lexend"/>
                <a:sym typeface="Lexend"/>
              </a:rPr>
              <a:t> </a:t>
            </a:r>
            <a:endParaRPr>
              <a:solidFill>
                <a:srgbClr val="FF8700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71" name="Google Shape;7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2386800" cy="51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53300" y="3069150"/>
            <a:ext cx="2437376" cy="1623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/>
          <p:nvPr/>
        </p:nvSpPr>
        <p:spPr>
          <a:xfrm>
            <a:off x="2720075" y="486675"/>
            <a:ext cx="6423900" cy="1242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Logo keepcoding nuevo solo círculo (1).png" id="78" name="Google Shape;78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580100" y="4125125"/>
            <a:ext cx="2023901" cy="1379626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6"/>
          <p:cNvSpPr txBox="1"/>
          <p:nvPr/>
        </p:nvSpPr>
        <p:spPr>
          <a:xfrm>
            <a:off x="3040000" y="105325"/>
            <a:ext cx="5620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666666"/>
                </a:solidFill>
                <a:latin typeface="Lexend"/>
                <a:ea typeface="Lexend"/>
                <a:cs typeface="Lexend"/>
                <a:sym typeface="Lexend"/>
              </a:rPr>
              <a:t>Proyecto final Distrito 13</a:t>
            </a:r>
            <a:r>
              <a:rPr lang="es">
                <a:solidFill>
                  <a:srgbClr val="FF8700"/>
                </a:solidFill>
                <a:latin typeface="Lexend"/>
                <a:ea typeface="Lexend"/>
                <a:cs typeface="Lexend"/>
                <a:sym typeface="Lexend"/>
              </a:rPr>
              <a:t> </a:t>
            </a:r>
            <a:endParaRPr>
              <a:solidFill>
                <a:srgbClr val="FF8700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80" name="Google Shape;8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2386800" cy="51535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6"/>
          <p:cNvSpPr txBox="1"/>
          <p:nvPr/>
        </p:nvSpPr>
        <p:spPr>
          <a:xfrm>
            <a:off x="568500" y="1607238"/>
            <a:ext cx="8007000" cy="13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exend"/>
              <a:buChar char="●"/>
            </a:pPr>
            <a:r>
              <a:rPr lang="es" sz="11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Los barrios más céntricos serán más caros.</a:t>
            </a:r>
            <a:endParaRPr sz="11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exend"/>
              <a:buChar char="●"/>
            </a:pPr>
            <a:r>
              <a:rPr lang="es" sz="11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Los inmuebles con espacios abiertos (casas, chalets, etc.) serán en promedio más caros que los inmuebles sin ellos (apartamentos, dormitorios, etc.)</a:t>
            </a:r>
            <a:endParaRPr sz="11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exend"/>
              <a:buChar char="●"/>
            </a:pPr>
            <a:r>
              <a:rPr lang="es" sz="11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A mayor cantidad de huéspedes permitidos, mayor será el precio del inmueble.</a:t>
            </a:r>
            <a:endParaRPr sz="11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exend"/>
              <a:buChar char="●"/>
            </a:pPr>
            <a:r>
              <a:rPr lang="es" sz="11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Los inmuebles que ofrezcan camas normales serán más caros.</a:t>
            </a:r>
            <a:endParaRPr sz="11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exend"/>
              <a:buChar char="●"/>
            </a:pPr>
            <a:r>
              <a:rPr lang="es" sz="11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Los barrios, en promedio, más caros tendrán mejores reseñas.</a:t>
            </a:r>
            <a:endParaRPr sz="11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82" name="Google Shape;82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24288" y="3165442"/>
            <a:ext cx="1273136" cy="151060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3" name="Google Shape;83;p16"/>
          <p:cNvGrpSpPr/>
          <p:nvPr/>
        </p:nvGrpSpPr>
        <p:grpSpPr>
          <a:xfrm>
            <a:off x="3896212" y="3292688"/>
            <a:ext cx="1478044" cy="1256079"/>
            <a:chOff x="2187873" y="2229934"/>
            <a:chExt cx="1153550" cy="980316"/>
          </a:xfrm>
        </p:grpSpPr>
        <p:pic>
          <p:nvPicPr>
            <p:cNvPr id="84" name="Google Shape;84;p1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187873" y="2540053"/>
              <a:ext cx="1153550" cy="6493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5" name="Google Shape;85;p16"/>
            <p:cNvPicPr preferRelativeResize="0"/>
            <p:nvPr/>
          </p:nvPicPr>
          <p:blipFill>
            <a:blip r:embed="rId7">
              <a:alphaModFix amt="29000"/>
            </a:blip>
            <a:stretch>
              <a:fillRect/>
            </a:stretch>
          </p:blipFill>
          <p:spPr>
            <a:xfrm>
              <a:off x="2417325" y="2229934"/>
              <a:ext cx="754400" cy="98031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86" name="Google Shape;86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073025" y="3165465"/>
            <a:ext cx="1478050" cy="1482707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6"/>
          <p:cNvSpPr txBox="1"/>
          <p:nvPr/>
        </p:nvSpPr>
        <p:spPr>
          <a:xfrm>
            <a:off x="539225" y="914825"/>
            <a:ext cx="6704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chemeClr val="accent4"/>
                </a:solidFill>
                <a:latin typeface="Lexend"/>
                <a:ea typeface="Lexend"/>
                <a:cs typeface="Lexend"/>
                <a:sym typeface="Lexend"/>
              </a:rPr>
              <a:t>Suposiciones iniciales</a:t>
            </a:r>
            <a:endParaRPr b="1" sz="1800">
              <a:solidFill>
                <a:srgbClr val="666666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/>
          <p:nvPr/>
        </p:nvSpPr>
        <p:spPr>
          <a:xfrm>
            <a:off x="2720075" y="486675"/>
            <a:ext cx="6423900" cy="1242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Logo keepcoding nuevo solo círculo (1).png" id="93" name="Google Shape;93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580100" y="4125125"/>
            <a:ext cx="2023901" cy="1379626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7"/>
          <p:cNvSpPr txBox="1"/>
          <p:nvPr/>
        </p:nvSpPr>
        <p:spPr>
          <a:xfrm>
            <a:off x="3040000" y="105325"/>
            <a:ext cx="5620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666666"/>
                </a:solidFill>
                <a:latin typeface="Lexend"/>
                <a:ea typeface="Lexend"/>
                <a:cs typeface="Lexend"/>
                <a:sym typeface="Lexend"/>
              </a:rPr>
              <a:t>Proyecto final Distrito 13</a:t>
            </a:r>
            <a:r>
              <a:rPr lang="es">
                <a:solidFill>
                  <a:srgbClr val="FF8700"/>
                </a:solidFill>
                <a:latin typeface="Lexend"/>
                <a:ea typeface="Lexend"/>
                <a:cs typeface="Lexend"/>
                <a:sym typeface="Lexend"/>
              </a:rPr>
              <a:t> </a:t>
            </a:r>
            <a:endParaRPr>
              <a:solidFill>
                <a:srgbClr val="FF8700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95" name="Google Shape;95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2386800" cy="51535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7"/>
          <p:cNvSpPr txBox="1"/>
          <p:nvPr/>
        </p:nvSpPr>
        <p:spPr>
          <a:xfrm>
            <a:off x="539225" y="914825"/>
            <a:ext cx="6704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chemeClr val="accent4"/>
                </a:solidFill>
                <a:latin typeface="Lexend"/>
                <a:ea typeface="Lexend"/>
                <a:cs typeface="Lexend"/>
                <a:sym typeface="Lexend"/>
              </a:rPr>
              <a:t>Ciclo del proyecto</a:t>
            </a:r>
            <a:endParaRPr b="1" sz="1800">
              <a:solidFill>
                <a:srgbClr val="666666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97" name="Google Shape;97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74301" y="1591925"/>
            <a:ext cx="7395400" cy="29484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8"/>
          <p:cNvSpPr txBox="1"/>
          <p:nvPr/>
        </p:nvSpPr>
        <p:spPr>
          <a:xfrm>
            <a:off x="539225" y="914825"/>
            <a:ext cx="6704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chemeClr val="accent4"/>
                </a:solidFill>
                <a:latin typeface="Lexend"/>
                <a:ea typeface="Lexend"/>
                <a:cs typeface="Lexend"/>
                <a:sym typeface="Lexend"/>
              </a:rPr>
              <a:t>Definición del dataset</a:t>
            </a:r>
            <a:endParaRPr b="1" sz="1800">
              <a:solidFill>
                <a:srgbClr val="666666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03" name="Google Shape;103;p18"/>
          <p:cNvSpPr/>
          <p:nvPr/>
        </p:nvSpPr>
        <p:spPr>
          <a:xfrm>
            <a:off x="2720075" y="486675"/>
            <a:ext cx="6423900" cy="1242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Logo keepcoding nuevo solo círculo (1).png" id="104" name="Google Shape;104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580100" y="4125125"/>
            <a:ext cx="2023901" cy="1379626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8"/>
          <p:cNvSpPr txBox="1"/>
          <p:nvPr/>
        </p:nvSpPr>
        <p:spPr>
          <a:xfrm>
            <a:off x="3040000" y="105325"/>
            <a:ext cx="5620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666666"/>
                </a:solidFill>
                <a:latin typeface="Lexend"/>
                <a:ea typeface="Lexend"/>
                <a:cs typeface="Lexend"/>
                <a:sym typeface="Lexend"/>
              </a:rPr>
              <a:t>Proyecto final Distrito 13</a:t>
            </a:r>
            <a:r>
              <a:rPr lang="es">
                <a:solidFill>
                  <a:srgbClr val="FF8700"/>
                </a:solidFill>
                <a:latin typeface="Lexend"/>
                <a:ea typeface="Lexend"/>
                <a:cs typeface="Lexend"/>
                <a:sym typeface="Lexend"/>
              </a:rPr>
              <a:t> </a:t>
            </a:r>
            <a:endParaRPr>
              <a:solidFill>
                <a:srgbClr val="FF8700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106" name="Google Shape;10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2386800" cy="51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3925" y="1837650"/>
            <a:ext cx="1468200" cy="14682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8"/>
          <p:cNvSpPr txBox="1"/>
          <p:nvPr/>
        </p:nvSpPr>
        <p:spPr>
          <a:xfrm>
            <a:off x="2826000" y="1680475"/>
            <a:ext cx="4872600" cy="13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Criterios para la exclusión de datos:</a:t>
            </a:r>
            <a:endParaRPr b="1" sz="13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048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exend"/>
              <a:buChar char="-"/>
            </a:pPr>
            <a:r>
              <a:rPr lang="es" sz="11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Gran porcentaje de nulos que no se pudieran reemplazar</a:t>
            </a:r>
            <a:endParaRPr sz="11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2984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exend"/>
              <a:buChar char="-"/>
            </a:pPr>
            <a:r>
              <a:rPr lang="es" sz="11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Texto libre y/o URLs</a:t>
            </a:r>
            <a:endParaRPr sz="11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2984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exend"/>
              <a:buChar char="-"/>
            </a:pPr>
            <a:r>
              <a:rPr lang="es" sz="11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Información repetida o relacionada</a:t>
            </a:r>
            <a:endParaRPr sz="11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2984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exend"/>
              <a:buChar char="-"/>
            </a:pPr>
            <a:r>
              <a:rPr lang="es" sz="11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Registros fuera de Madrid</a:t>
            </a:r>
            <a:endParaRPr sz="11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09" name="Google Shape;109;p18"/>
          <p:cNvSpPr txBox="1"/>
          <p:nvPr/>
        </p:nvSpPr>
        <p:spPr>
          <a:xfrm>
            <a:off x="1923138" y="3918850"/>
            <a:ext cx="1266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Lexend"/>
                <a:ea typeface="Lexend"/>
                <a:cs typeface="Lexend"/>
                <a:sym typeface="Lexend"/>
              </a:rPr>
              <a:t>89 columnas 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10" name="Google Shape;110;p18"/>
          <p:cNvSpPr txBox="1"/>
          <p:nvPr/>
        </p:nvSpPr>
        <p:spPr>
          <a:xfrm>
            <a:off x="4308488" y="3918850"/>
            <a:ext cx="1266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Lexend"/>
                <a:ea typeface="Lexend"/>
                <a:cs typeface="Lexend"/>
                <a:sym typeface="Lexend"/>
              </a:rPr>
              <a:t>36</a:t>
            </a:r>
            <a:r>
              <a:rPr lang="es">
                <a:latin typeface="Lexend"/>
                <a:ea typeface="Lexend"/>
                <a:cs typeface="Lexend"/>
                <a:sym typeface="Lexend"/>
              </a:rPr>
              <a:t> columnas 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cxnSp>
        <p:nvCxnSpPr>
          <p:cNvPr id="111" name="Google Shape;111;p18"/>
          <p:cNvCxnSpPr>
            <a:stCxn id="109" idx="3"/>
            <a:endCxn id="110" idx="1"/>
          </p:cNvCxnSpPr>
          <p:nvPr/>
        </p:nvCxnSpPr>
        <p:spPr>
          <a:xfrm>
            <a:off x="3189438" y="4118950"/>
            <a:ext cx="11190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12" name="Google Shape;112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56394" y="3455925"/>
            <a:ext cx="2843230" cy="12284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2720075" y="486675"/>
            <a:ext cx="6423900" cy="1242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Logo keepcoding nuevo solo círculo (1).png" id="118" name="Google Shape;118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580100" y="4125125"/>
            <a:ext cx="2023901" cy="1379626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/>
        </p:nvSpPr>
        <p:spPr>
          <a:xfrm>
            <a:off x="3040000" y="105325"/>
            <a:ext cx="5620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666666"/>
                </a:solidFill>
                <a:latin typeface="Lexend"/>
                <a:ea typeface="Lexend"/>
                <a:cs typeface="Lexend"/>
                <a:sym typeface="Lexend"/>
              </a:rPr>
              <a:t>Proyecto final Distrito 13</a:t>
            </a:r>
            <a:r>
              <a:rPr lang="es">
                <a:solidFill>
                  <a:srgbClr val="FF8700"/>
                </a:solidFill>
                <a:latin typeface="Lexend"/>
                <a:ea typeface="Lexend"/>
                <a:cs typeface="Lexend"/>
                <a:sym typeface="Lexend"/>
              </a:rPr>
              <a:t> </a:t>
            </a:r>
            <a:endParaRPr>
              <a:solidFill>
                <a:srgbClr val="FF8700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120" name="Google Shape;120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2386800" cy="51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21274" y="610875"/>
            <a:ext cx="1839227" cy="1269857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9"/>
          <p:cNvSpPr txBox="1"/>
          <p:nvPr/>
        </p:nvSpPr>
        <p:spPr>
          <a:xfrm>
            <a:off x="539225" y="914825"/>
            <a:ext cx="6704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chemeClr val="accent4"/>
                </a:solidFill>
                <a:latin typeface="Lexend"/>
                <a:ea typeface="Lexend"/>
                <a:cs typeface="Lexend"/>
                <a:sym typeface="Lexend"/>
              </a:rPr>
              <a:t>Exploración y limpieza inicial</a:t>
            </a:r>
            <a:endParaRPr b="1" sz="1800">
              <a:solidFill>
                <a:srgbClr val="666666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123" name="Google Shape;123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27588" y="1186462"/>
            <a:ext cx="990171" cy="4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423627" y="1606585"/>
            <a:ext cx="853245" cy="4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443800" y="2267589"/>
            <a:ext cx="4521339" cy="153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9"/>
          <p:cNvPicPr preferRelativeResize="0"/>
          <p:nvPr/>
        </p:nvPicPr>
        <p:blipFill rotWithShape="1">
          <a:blip r:embed="rId9">
            <a:alphaModFix/>
          </a:blip>
          <a:srcRect b="0" l="0" r="22051" t="0"/>
          <a:stretch/>
        </p:blipFill>
        <p:spPr>
          <a:xfrm>
            <a:off x="1443800" y="3919175"/>
            <a:ext cx="4959124" cy="93505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19"/>
          <p:cNvSpPr txBox="1"/>
          <p:nvPr/>
        </p:nvSpPr>
        <p:spPr>
          <a:xfrm>
            <a:off x="539225" y="1528700"/>
            <a:ext cx="3688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latin typeface="Lexend"/>
                <a:ea typeface="Lexend"/>
                <a:cs typeface="Lexend"/>
                <a:sym typeface="Lexend"/>
              </a:rPr>
              <a:t>Estadísticos </a:t>
            </a:r>
            <a:r>
              <a:rPr lang="es" sz="1200">
                <a:latin typeface="Lexend"/>
                <a:ea typeface="Lexend"/>
                <a:cs typeface="Lexend"/>
                <a:sym typeface="Lexend"/>
              </a:rPr>
              <a:t>descriptivos</a:t>
            </a:r>
            <a:endParaRPr sz="1200"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latin typeface="Lexend"/>
                <a:ea typeface="Lexend"/>
                <a:cs typeface="Lexend"/>
                <a:sym typeface="Lexend"/>
              </a:rPr>
              <a:t>Imputación de valores nulos</a:t>
            </a:r>
            <a:endParaRPr sz="1200"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latin typeface="Lexend"/>
                <a:ea typeface="Lexend"/>
                <a:cs typeface="Lexend"/>
                <a:sym typeface="Lexend"/>
              </a:rPr>
              <a:t>Selección de inmuebles ubicados en Madrid… </a:t>
            </a:r>
            <a:endParaRPr sz="1200"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128" name="Google Shape;128;p1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532700" y="2172825"/>
            <a:ext cx="2277800" cy="268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0"/>
          <p:cNvSpPr/>
          <p:nvPr/>
        </p:nvSpPr>
        <p:spPr>
          <a:xfrm>
            <a:off x="2720075" y="486675"/>
            <a:ext cx="6423900" cy="1242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20"/>
          <p:cNvSpPr txBox="1"/>
          <p:nvPr/>
        </p:nvSpPr>
        <p:spPr>
          <a:xfrm>
            <a:off x="3040000" y="105325"/>
            <a:ext cx="5620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666666"/>
                </a:solidFill>
                <a:latin typeface="Lexend"/>
                <a:ea typeface="Lexend"/>
                <a:cs typeface="Lexend"/>
                <a:sym typeface="Lexend"/>
              </a:rPr>
              <a:t>Proyecto final Distrito 13</a:t>
            </a:r>
            <a:r>
              <a:rPr lang="es">
                <a:solidFill>
                  <a:srgbClr val="FF8700"/>
                </a:solidFill>
                <a:latin typeface="Lexend"/>
                <a:ea typeface="Lexend"/>
                <a:cs typeface="Lexend"/>
                <a:sym typeface="Lexend"/>
              </a:rPr>
              <a:t> </a:t>
            </a:r>
            <a:endParaRPr>
              <a:solidFill>
                <a:srgbClr val="FF8700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135" name="Google Shape;13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2386800" cy="51535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0"/>
          <p:cNvSpPr txBox="1"/>
          <p:nvPr/>
        </p:nvSpPr>
        <p:spPr>
          <a:xfrm>
            <a:off x="539225" y="914825"/>
            <a:ext cx="6704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chemeClr val="accent4"/>
                </a:solidFill>
                <a:latin typeface="Lexend"/>
                <a:ea typeface="Lexend"/>
                <a:cs typeface="Lexend"/>
                <a:sym typeface="Lexend"/>
              </a:rPr>
              <a:t>Definición e implementación del data warehouse</a:t>
            </a:r>
            <a:endParaRPr b="1" sz="1800">
              <a:solidFill>
                <a:srgbClr val="666666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137" name="Google Shape;13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62800" y="743712"/>
            <a:ext cx="1010724" cy="1010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44881" y="2000664"/>
            <a:ext cx="2023900" cy="27542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0"/>
          <p:cNvPicPr preferRelativeResize="0"/>
          <p:nvPr/>
        </p:nvPicPr>
        <p:blipFill rotWithShape="1">
          <a:blip r:embed="rId6">
            <a:alphaModFix/>
          </a:blip>
          <a:srcRect b="0" l="0" r="1671" t="0"/>
          <a:stretch/>
        </p:blipFill>
        <p:spPr>
          <a:xfrm>
            <a:off x="539225" y="3434750"/>
            <a:ext cx="2386799" cy="11999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0"/>
          <p:cNvPicPr preferRelativeResize="0"/>
          <p:nvPr/>
        </p:nvPicPr>
        <p:blipFill rotWithShape="1">
          <a:blip r:embed="rId7">
            <a:alphaModFix/>
          </a:blip>
          <a:srcRect b="0" l="0" r="21648" t="0"/>
          <a:stretch/>
        </p:blipFill>
        <p:spPr>
          <a:xfrm>
            <a:off x="6704400" y="2785625"/>
            <a:ext cx="2131400" cy="212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44400" y="2340326"/>
            <a:ext cx="2386800" cy="10455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513887" y="1505148"/>
            <a:ext cx="2512788" cy="1225249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0"/>
          <p:cNvSpPr txBox="1"/>
          <p:nvPr/>
        </p:nvSpPr>
        <p:spPr>
          <a:xfrm>
            <a:off x="418875" y="1515900"/>
            <a:ext cx="23868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latin typeface="Lexend"/>
                <a:ea typeface="Lexend"/>
                <a:cs typeface="Lexend"/>
                <a:sym typeface="Lexend"/>
              </a:rPr>
              <a:t>1.-</a:t>
            </a:r>
            <a:r>
              <a:rPr lang="es" sz="1200">
                <a:latin typeface="Lexend"/>
                <a:ea typeface="Lexend"/>
                <a:cs typeface="Lexend"/>
                <a:sym typeface="Lexend"/>
              </a:rPr>
              <a:t>Creación de base de datos local y agregar conexión en DBeaver.</a:t>
            </a:r>
            <a:endParaRPr sz="12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44" name="Google Shape;144;p20"/>
          <p:cNvSpPr txBox="1"/>
          <p:nvPr/>
        </p:nvSpPr>
        <p:spPr>
          <a:xfrm>
            <a:off x="7352500" y="1887250"/>
            <a:ext cx="1502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3.-</a:t>
            </a:r>
            <a:r>
              <a:rPr lang="es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Creación de script DDL y </a:t>
            </a:r>
            <a:r>
              <a:rPr lang="es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DML</a:t>
            </a:r>
            <a:endParaRPr sz="12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45" name="Google Shape;145;p20"/>
          <p:cNvSpPr txBox="1"/>
          <p:nvPr/>
        </p:nvSpPr>
        <p:spPr>
          <a:xfrm>
            <a:off x="2989025" y="1458475"/>
            <a:ext cx="2023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2.-</a:t>
            </a:r>
            <a:r>
              <a:rPr lang="es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Diseño de esquema entidad relación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descr="Logo keepcoding nuevo solo círculo (1).png" id="146" name="Google Shape;146;p20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-580100" y="4125125"/>
            <a:ext cx="2023901" cy="1379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1"/>
          <p:cNvSpPr/>
          <p:nvPr/>
        </p:nvSpPr>
        <p:spPr>
          <a:xfrm>
            <a:off x="2720075" y="486675"/>
            <a:ext cx="6423900" cy="1242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Logo keepcoding nuevo solo círculo (1).png" id="152" name="Google Shape;15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580100" y="4125125"/>
            <a:ext cx="2023901" cy="1379626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1"/>
          <p:cNvSpPr txBox="1"/>
          <p:nvPr/>
        </p:nvSpPr>
        <p:spPr>
          <a:xfrm>
            <a:off x="3040000" y="105325"/>
            <a:ext cx="5620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666666"/>
                </a:solidFill>
                <a:latin typeface="Lexend"/>
                <a:ea typeface="Lexend"/>
                <a:cs typeface="Lexend"/>
                <a:sym typeface="Lexend"/>
              </a:rPr>
              <a:t>Proyecto final Distrito 13</a:t>
            </a:r>
            <a:r>
              <a:rPr lang="es">
                <a:solidFill>
                  <a:srgbClr val="FF8700"/>
                </a:solidFill>
                <a:latin typeface="Lexend"/>
                <a:ea typeface="Lexend"/>
                <a:cs typeface="Lexend"/>
                <a:sym typeface="Lexend"/>
              </a:rPr>
              <a:t> </a:t>
            </a:r>
            <a:endParaRPr>
              <a:solidFill>
                <a:srgbClr val="FF8700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154" name="Google Shape;154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2386800" cy="515350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1"/>
          <p:cNvSpPr txBox="1"/>
          <p:nvPr/>
        </p:nvSpPr>
        <p:spPr>
          <a:xfrm>
            <a:off x="539225" y="914825"/>
            <a:ext cx="6704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chemeClr val="accent4"/>
                </a:solidFill>
                <a:latin typeface="Lexend"/>
                <a:ea typeface="Lexend"/>
                <a:cs typeface="Lexend"/>
                <a:sym typeface="Lexend"/>
              </a:rPr>
              <a:t>Análisis exploratorio</a:t>
            </a:r>
            <a:endParaRPr b="1" sz="1800">
              <a:solidFill>
                <a:srgbClr val="666666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156" name="Google Shape;156;p21"/>
          <p:cNvPicPr preferRelativeResize="0"/>
          <p:nvPr/>
        </p:nvPicPr>
        <p:blipFill rotWithShape="1">
          <a:blip r:embed="rId5">
            <a:alphaModFix/>
          </a:blip>
          <a:srcRect b="0" l="0" r="0" t="31520"/>
          <a:stretch/>
        </p:blipFill>
        <p:spPr>
          <a:xfrm>
            <a:off x="5126850" y="2965975"/>
            <a:ext cx="1888901" cy="1459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26838" y="1154554"/>
            <a:ext cx="1793674" cy="13910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180313" y="1315475"/>
            <a:ext cx="1793674" cy="2893551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1"/>
          <p:cNvSpPr txBox="1"/>
          <p:nvPr/>
        </p:nvSpPr>
        <p:spPr>
          <a:xfrm>
            <a:off x="539225" y="1536850"/>
            <a:ext cx="43278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just">
              <a:spcBef>
                <a:spcPts val="0"/>
              </a:spcBef>
              <a:spcAft>
                <a:spcPts val="0"/>
              </a:spcAft>
              <a:buSzPts val="1200"/>
              <a:buFont typeface="Lexend"/>
              <a:buAutoNum type="arabicPeriod"/>
            </a:pPr>
            <a:r>
              <a:rPr lang="es" sz="1200">
                <a:latin typeface="Lexend"/>
                <a:ea typeface="Lexend"/>
                <a:cs typeface="Lexend"/>
                <a:sym typeface="Lexend"/>
              </a:rPr>
              <a:t>Proceso iterativo durante el proyecto.</a:t>
            </a:r>
            <a:endParaRPr sz="1200">
              <a:latin typeface="Lexend"/>
              <a:ea typeface="Lexend"/>
              <a:cs typeface="Lexend"/>
              <a:sym typeface="Lexend"/>
            </a:endParaRPr>
          </a:p>
          <a:p>
            <a:pPr indent="-304800" lvl="0" marL="457200" rtl="0" algn="just">
              <a:spcBef>
                <a:spcPts val="0"/>
              </a:spcBef>
              <a:spcAft>
                <a:spcPts val="0"/>
              </a:spcAft>
              <a:buSzPts val="1200"/>
              <a:buFont typeface="Lexend"/>
              <a:buAutoNum type="arabicPeriod"/>
            </a:pPr>
            <a:r>
              <a:rPr lang="es" sz="1200">
                <a:latin typeface="Lexend"/>
                <a:ea typeface="Lexend"/>
                <a:cs typeface="Lexend"/>
                <a:sym typeface="Lexend"/>
              </a:rPr>
              <a:t>Visualización de datos para comprender el comportamiento de las variables.</a:t>
            </a:r>
            <a:endParaRPr sz="1200">
              <a:latin typeface="Lexend"/>
              <a:ea typeface="Lexend"/>
              <a:cs typeface="Lexend"/>
              <a:sym typeface="Lexend"/>
            </a:endParaRPr>
          </a:p>
          <a:p>
            <a:pPr indent="-304800" lvl="0" marL="457200" rtl="0" algn="just">
              <a:spcBef>
                <a:spcPts val="0"/>
              </a:spcBef>
              <a:spcAft>
                <a:spcPts val="0"/>
              </a:spcAft>
              <a:buSzPts val="1200"/>
              <a:buFont typeface="Lexend"/>
              <a:buAutoNum type="arabicPeriod"/>
            </a:pPr>
            <a:r>
              <a:rPr lang="es" sz="1200">
                <a:latin typeface="Lexend"/>
                <a:ea typeface="Lexend"/>
                <a:cs typeface="Lexend"/>
                <a:sym typeface="Lexend"/>
              </a:rPr>
              <a:t>Análisis univariado y multivariado para entender la distribución.</a:t>
            </a:r>
            <a:endParaRPr sz="1200">
              <a:latin typeface="Lexend"/>
              <a:ea typeface="Lexend"/>
              <a:cs typeface="Lexend"/>
              <a:sym typeface="Lexend"/>
            </a:endParaRPr>
          </a:p>
          <a:p>
            <a:pPr indent="-304800" lvl="0" marL="457200" rtl="0" algn="just">
              <a:spcBef>
                <a:spcPts val="0"/>
              </a:spcBef>
              <a:spcAft>
                <a:spcPts val="0"/>
              </a:spcAft>
              <a:buSzPts val="1200"/>
              <a:buFont typeface="Lexend"/>
              <a:buAutoNum type="arabicPeriod"/>
            </a:pPr>
            <a:r>
              <a:rPr lang="es" sz="1200">
                <a:latin typeface="Lexend"/>
                <a:ea typeface="Lexend"/>
                <a:cs typeface="Lexend"/>
                <a:sym typeface="Lexend"/>
              </a:rPr>
              <a:t>Ajuste de la distribución (removiendo ouliers y con transformaciones logarítmicas).</a:t>
            </a:r>
            <a:endParaRPr sz="1200">
              <a:latin typeface="Lexend"/>
              <a:ea typeface="Lexend"/>
              <a:cs typeface="Lexend"/>
              <a:sym typeface="Lexend"/>
            </a:endParaRPr>
          </a:p>
          <a:p>
            <a:pPr indent="-304800" lvl="0" marL="457200" rtl="0" algn="just">
              <a:spcBef>
                <a:spcPts val="0"/>
              </a:spcBef>
              <a:spcAft>
                <a:spcPts val="0"/>
              </a:spcAft>
              <a:buSzPts val="1200"/>
              <a:buFont typeface="Lexend"/>
              <a:buAutoNum type="arabicPeriod"/>
            </a:pPr>
            <a:r>
              <a:rPr lang="es" sz="1200">
                <a:latin typeface="Lexend"/>
                <a:ea typeface="Lexend"/>
                <a:cs typeface="Lexend"/>
                <a:sym typeface="Lexend"/>
              </a:rPr>
              <a:t>Control de la información.</a:t>
            </a:r>
            <a:endParaRPr sz="1200"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160" name="Google Shape;160;p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247525" y="3359476"/>
            <a:ext cx="3619500" cy="121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2"/>
          <p:cNvSpPr/>
          <p:nvPr/>
        </p:nvSpPr>
        <p:spPr>
          <a:xfrm>
            <a:off x="2720075" y="486675"/>
            <a:ext cx="6423900" cy="1242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Logo keepcoding nuevo solo círculo (1).png" id="166" name="Google Shape;166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580100" y="4125125"/>
            <a:ext cx="2023901" cy="1379626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2"/>
          <p:cNvSpPr txBox="1"/>
          <p:nvPr/>
        </p:nvSpPr>
        <p:spPr>
          <a:xfrm>
            <a:off x="3040000" y="105325"/>
            <a:ext cx="5620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666666"/>
                </a:solidFill>
                <a:latin typeface="Lexend"/>
                <a:ea typeface="Lexend"/>
                <a:cs typeface="Lexend"/>
                <a:sym typeface="Lexend"/>
              </a:rPr>
              <a:t>Proyecto final Distrito 13</a:t>
            </a:r>
            <a:r>
              <a:rPr lang="es">
                <a:solidFill>
                  <a:srgbClr val="FF8700"/>
                </a:solidFill>
                <a:latin typeface="Lexend"/>
                <a:ea typeface="Lexend"/>
                <a:cs typeface="Lexend"/>
                <a:sym typeface="Lexend"/>
              </a:rPr>
              <a:t> </a:t>
            </a:r>
            <a:endParaRPr>
              <a:solidFill>
                <a:srgbClr val="FF8700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168" name="Google Shape;168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2386800" cy="515350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2"/>
          <p:cNvSpPr txBox="1"/>
          <p:nvPr/>
        </p:nvSpPr>
        <p:spPr>
          <a:xfrm>
            <a:off x="539225" y="914825"/>
            <a:ext cx="6704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chemeClr val="accent4"/>
                </a:solidFill>
                <a:latin typeface="Lexend"/>
                <a:ea typeface="Lexend"/>
                <a:cs typeface="Lexend"/>
                <a:sym typeface="Lexend"/>
              </a:rPr>
              <a:t>Modelo de regresión lineal</a:t>
            </a:r>
            <a:endParaRPr b="1" sz="1800">
              <a:solidFill>
                <a:srgbClr val="666666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70" name="Google Shape;170;p22"/>
          <p:cNvSpPr txBox="1"/>
          <p:nvPr/>
        </p:nvSpPr>
        <p:spPr>
          <a:xfrm>
            <a:off x="539225" y="1545925"/>
            <a:ext cx="42015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Lexend"/>
              <a:buAutoNum type="arabicPeriod"/>
            </a:pPr>
            <a:r>
              <a:rPr lang="es" sz="1200">
                <a:latin typeface="Lexend"/>
                <a:ea typeface="Lexend"/>
                <a:cs typeface="Lexend"/>
                <a:sym typeface="Lexend"/>
              </a:rPr>
              <a:t>Tablas de correlación en R usando GGally</a:t>
            </a:r>
            <a:endParaRPr sz="1200">
              <a:latin typeface="Lexend"/>
              <a:ea typeface="Lexend"/>
              <a:cs typeface="Lexend"/>
              <a:sym typeface="Lexend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Lexend"/>
              <a:buAutoNum type="arabicPeriod"/>
            </a:pPr>
            <a:r>
              <a:rPr lang="es" sz="1200">
                <a:latin typeface="Lexend"/>
                <a:ea typeface="Lexend"/>
                <a:cs typeface="Lexend"/>
                <a:sym typeface="Lexend"/>
              </a:rPr>
              <a:t>División de datos en training (70%) y test (30%)</a:t>
            </a:r>
            <a:endParaRPr sz="1200">
              <a:latin typeface="Lexend"/>
              <a:ea typeface="Lexend"/>
              <a:cs typeface="Lexend"/>
              <a:sym typeface="Lexend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Lexend"/>
              <a:buAutoNum type="arabicPeriod"/>
            </a:pPr>
            <a:r>
              <a:rPr lang="es" sz="1200">
                <a:latin typeface="Lexend"/>
                <a:ea typeface="Lexend"/>
                <a:cs typeface="Lexend"/>
                <a:sym typeface="Lexend"/>
              </a:rPr>
              <a:t>Creación del modelo con grupo training</a:t>
            </a:r>
            <a:endParaRPr sz="1200">
              <a:latin typeface="Lexend"/>
              <a:ea typeface="Lexend"/>
              <a:cs typeface="Lexend"/>
              <a:sym typeface="Lexend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Lexend"/>
              <a:buAutoNum type="arabicPeriod"/>
            </a:pPr>
            <a:r>
              <a:rPr lang="es" sz="1200">
                <a:latin typeface="Lexend"/>
                <a:ea typeface="Lexend"/>
                <a:cs typeface="Lexend"/>
                <a:sym typeface="Lexend"/>
              </a:rPr>
              <a:t>Cálculo de figuras de calidad</a:t>
            </a:r>
            <a:endParaRPr sz="1200">
              <a:latin typeface="Lexend"/>
              <a:ea typeface="Lexend"/>
              <a:cs typeface="Lexend"/>
              <a:sym typeface="Lexend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Lexend"/>
              <a:buAutoNum type="arabicPeriod"/>
            </a:pPr>
            <a:r>
              <a:rPr lang="es" sz="1200">
                <a:latin typeface="Lexend"/>
                <a:ea typeface="Lexend"/>
                <a:cs typeface="Lexend"/>
                <a:sym typeface="Lexend"/>
              </a:rPr>
              <a:t>Gráficos de residuos</a:t>
            </a:r>
            <a:endParaRPr sz="1200"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171" name="Google Shape;171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1624" y="2769512"/>
            <a:ext cx="2213325" cy="13162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84600" y="3589163"/>
            <a:ext cx="2213325" cy="132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011895" y="2654137"/>
            <a:ext cx="607675" cy="60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117950" y="3357650"/>
            <a:ext cx="3866425" cy="156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117950" y="760140"/>
            <a:ext cx="3866425" cy="25635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